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75" r:id="rId2"/>
    <p:sldId id="305" r:id="rId3"/>
    <p:sldId id="384" r:id="rId4"/>
    <p:sldId id="273" r:id="rId5"/>
    <p:sldId id="407" r:id="rId6"/>
    <p:sldId id="298" r:id="rId7"/>
    <p:sldId id="408" r:id="rId8"/>
    <p:sldId id="409" r:id="rId9"/>
    <p:sldId id="410" r:id="rId10"/>
    <p:sldId id="392" r:id="rId11"/>
    <p:sldId id="406" r:id="rId12"/>
    <p:sldId id="411" r:id="rId13"/>
    <p:sldId id="412" r:id="rId14"/>
    <p:sldId id="303" r:id="rId15"/>
    <p:sldId id="304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744" autoAdjust="0"/>
  </p:normalViewPr>
  <p:slideViewPr>
    <p:cSldViewPr snapToGrid="0" snapToObjects="1">
      <p:cViewPr varScale="1">
        <p:scale>
          <a:sx n="74" d="100"/>
          <a:sy n="74" d="100"/>
        </p:scale>
        <p:origin x="1042" y="62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0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9FE1D50-FC3A-4302-B082-53095E23B5D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2023/3/29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28A1AC-D174-D44D-BB31-612041F19AA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0:46:33.9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0,'0'7596,"0"-7586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7C7B950-AB77-4D7C-AA37-F1309E54B1FA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613792-98E4-4CA0-992D-704251DCC26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776109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3792-98E4-4CA0-992D-704251DCC26E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05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3792-98E4-4CA0-992D-704251DCC26E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018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3792-98E4-4CA0-992D-704251DCC26E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54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3792-98E4-4CA0-992D-704251DCC26E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87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3792-98E4-4CA0-992D-704251DCC26E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65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3792-98E4-4CA0-992D-704251DCC26E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1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3792-98E4-4CA0-992D-704251DCC26E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2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3792-98E4-4CA0-992D-704251DCC26E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68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3792-98E4-4CA0-992D-704251DCC26E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8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示文稿标题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>
            <a:lvl1pPr>
              <a:defRPr baseline="0">
                <a:latin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0" i="0" cap="all" spc="300" baseline="0">
                <a:solidFill>
                  <a:schemeClr val="tx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0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在此处输入副标题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0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21" descr="平板电脑上的女士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0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21" descr="平板电脑上的女士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0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带描述的内容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单击图标以添加图片</a:t>
            </a:r>
            <a:endParaRPr lang="zh-CN" altLang="id-ID" noProof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Microsoft JhengHei UI Light" panose="020B0304030504040204" pitchFamily="34" charset="-120"/>
              </a:defRPr>
            </a:lvl1pPr>
            <a:lvl2pPr algn="l">
              <a:defRPr sz="1600">
                <a:latin typeface="Microsoft JhengHei UI Light" panose="020B0304030504040204" pitchFamily="34" charset="-120"/>
              </a:defRPr>
            </a:lvl2pPr>
            <a:lvl3pPr algn="l">
              <a:defRPr sz="1600">
                <a:latin typeface="Microsoft JhengHei UI Light" panose="020B0304030504040204" pitchFamily="34" charset="-120"/>
              </a:defRPr>
            </a:lvl3pPr>
            <a:lvl4pPr algn="l">
              <a:defRPr sz="1600">
                <a:latin typeface="Microsoft JhengHei UI Light" panose="020B0304030504040204" pitchFamily="34" charset="-120"/>
              </a:defRPr>
            </a:lvl4pPr>
            <a:lvl5pPr algn="l"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描述的内容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单击图标以添加图片</a:t>
            </a:r>
            <a:endParaRPr lang="zh-CN" altLang="id-ID" noProof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Microsoft JhengHei UI Light" panose="020B0304030504040204" pitchFamily="34" charset="-120"/>
              </a:defRPr>
            </a:lvl1pPr>
            <a:lvl2pPr algn="l">
              <a:defRPr sz="1600">
                <a:latin typeface="Microsoft JhengHei UI Light" panose="020B0304030504040204" pitchFamily="34" charset="-120"/>
              </a:defRPr>
            </a:lvl2pPr>
            <a:lvl3pPr algn="l">
              <a:defRPr sz="1600">
                <a:latin typeface="Microsoft JhengHei UI Light" panose="020B0304030504040204" pitchFamily="34" charset="-120"/>
              </a:defRPr>
            </a:lvl3pPr>
            <a:lvl4pPr algn="l">
              <a:defRPr sz="1600">
                <a:latin typeface="Microsoft JhengHei UI Light" panose="020B0304030504040204" pitchFamily="34" charset="-120"/>
              </a:defRPr>
            </a:lvl4pPr>
            <a:lvl5pPr algn="l"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描述的内容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单击图标以添加图片</a:t>
            </a:r>
            <a:endParaRPr lang="zh-CN" altLang="id-ID" noProof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Microsoft JhengHei UI Light" panose="020B0304030504040204" pitchFamily="34" charset="-120"/>
              </a:defRPr>
            </a:lvl1pPr>
            <a:lvl2pPr algn="l">
              <a:defRPr sz="1600">
                <a:latin typeface="Microsoft JhengHei UI Light" panose="020B0304030504040204" pitchFamily="34" charset="-120"/>
              </a:defRPr>
            </a:lvl2pPr>
            <a:lvl3pPr algn="l">
              <a:defRPr sz="1600">
                <a:latin typeface="Microsoft JhengHei UI Light" panose="020B0304030504040204" pitchFamily="34" charset="-120"/>
              </a:defRPr>
            </a:lvl3pPr>
            <a:lvl4pPr algn="l">
              <a:defRPr sz="1600">
                <a:latin typeface="Microsoft JhengHei UI Light" panose="020B0304030504040204" pitchFamily="34" charset="-120"/>
              </a:defRPr>
            </a:lvl4pPr>
            <a:lvl5pPr algn="l"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描述的内容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单击图标以添加图片</a:t>
            </a:r>
            <a:endParaRPr lang="zh-CN" altLang="id-ID" noProof="0"/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Microsoft JhengHei UI Light" panose="020B0304030504040204" pitchFamily="34" charset="-120"/>
              </a:defRPr>
            </a:lvl1pPr>
            <a:lvl2pPr algn="l">
              <a:defRPr sz="1600">
                <a:latin typeface="Microsoft JhengHei UI Light" panose="020B0304030504040204" pitchFamily="34" charset="-120"/>
              </a:defRPr>
            </a:lvl2pPr>
            <a:lvl3pPr algn="l">
              <a:defRPr sz="1600">
                <a:latin typeface="Microsoft JhengHei UI Light" panose="020B0304030504040204" pitchFamily="34" charset="-120"/>
              </a:defRPr>
            </a:lvl3pPr>
            <a:lvl4pPr algn="l">
              <a:defRPr sz="1600">
                <a:latin typeface="Microsoft JhengHei UI Light" panose="020B0304030504040204" pitchFamily="34" charset="-120"/>
              </a:defRPr>
            </a:lvl4pPr>
            <a:lvl5pPr algn="l"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描述的内容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单击图标以添加图片</a:t>
            </a:r>
            <a:endParaRPr lang="zh-CN" altLang="id-ID" noProof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Microsoft JhengHei UI Light" panose="020B0304030504040204" pitchFamily="34" charset="-120"/>
              </a:defRPr>
            </a:lvl1pPr>
            <a:lvl2pPr algn="l">
              <a:defRPr sz="1600">
                <a:latin typeface="Microsoft JhengHei UI Light" panose="020B0304030504040204" pitchFamily="34" charset="-120"/>
              </a:defRPr>
            </a:lvl2pPr>
            <a:lvl3pPr algn="l">
              <a:defRPr sz="1600">
                <a:latin typeface="Microsoft JhengHei UI Light" panose="020B0304030504040204" pitchFamily="34" charset="-120"/>
              </a:defRPr>
            </a:lvl3pPr>
            <a:lvl4pPr algn="l">
              <a:defRPr sz="1600">
                <a:latin typeface="Microsoft JhengHei UI Light" panose="020B0304030504040204" pitchFamily="34" charset="-120"/>
              </a:defRPr>
            </a:lvl4pPr>
            <a:lvl5pPr algn="l"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2A2467-925D-434E-AADF-8109230A75B6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示文稿标题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0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C39BCE-A466-49D8-8A83-B54E7167D729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cxnSp>
        <p:nvCxnSpPr>
          <p:cNvPr id="17" name="直接连接符​​(S)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78E4B-5CAB-4DCF-8C1B-71E80EB62060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icrosoft JhengHei UI Light" panose="020B0304030504040204" pitchFamily="34" charset="-12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04B70D-5B1D-4EF5-918F-441FF35573D6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内容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CBD98D-DFED-4642-AD42-91A6B8825BE8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6" name="图片占位符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单击图标以添加图片</a:t>
            </a:r>
            <a:endParaRPr lang="zh-CN" altLang="id-ID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内容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0ED935-1E80-48B1-942A-A94819F8AD34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6" name="图片占位符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单击图标以添加图片</a:t>
            </a:r>
            <a:endParaRPr lang="zh-CN" altLang="id-ID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内容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单击图标以添加图片</a:t>
            </a:r>
            <a:endParaRPr lang="zh-CN" altLang="id-ID" noProof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D96A7-2D60-4DB2-A19E-3E42386EDE71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示文稿标题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0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在此处输入副标题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内容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单击图标以添加图片</a:t>
            </a:r>
            <a:endParaRPr lang="zh-CN" altLang="id-ID" noProof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59545-A416-4974-9942-422611DA5745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和描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 hasCustomPrompt="1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标题 </a:t>
            </a:r>
            <a:br>
              <a:rPr lang="zh-CN" altLang="en-US" noProof="0"/>
            </a:br>
            <a:r>
              <a:rPr lang="zh-CN" altLang="en-US" noProof="0"/>
              <a:t>在此处输入标题</a:t>
            </a:r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描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 hasCustomPrompt="1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标题 </a:t>
            </a:r>
            <a:br>
              <a:rPr lang="zh-CN" altLang="en-US" noProof="0"/>
            </a:br>
            <a:r>
              <a:rPr lang="zh-CN" altLang="en-US" noProof="0"/>
              <a:t>在此处输入标题</a:t>
            </a:r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描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 hasCustomPrompt="1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描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标题 </a:t>
            </a:r>
            <a:br>
              <a:rPr lang="zh-CN" altLang="en-US" noProof="0"/>
            </a:br>
            <a:r>
              <a:rPr lang="zh-CN" altLang="en-US" noProof="0"/>
              <a:t>在此处输入标题</a:t>
            </a:r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描述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概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DA77A183-9B9C-4981-A69F-371499B633DE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：圆角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7" name="矩形：圆角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8" name="图片占位符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61" name="矩形：圆角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62" name="图片占位符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8" name="矩形：圆角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99" name="图片占位符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0" name="矩形：圆角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1" name="图片占位符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2" name="矩形：圆角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3" name="图片占位符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7" name="文本占位符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09" name="文本占位符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0" name="文本占位符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1" name="文本占位符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2" name="文本占位符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3" name="文本占位符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4" name="文本占位符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5" name="文本占位符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6" name="文本占位符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7" name="文本占位符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8" name="文本占位符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9" name="文本占位符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cxnSp>
        <p:nvCxnSpPr>
          <p:cNvPr id="41" name="直接连接符​​(S)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71024A2E-7C0C-474E-A02A-8FA5E4571A8A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：圆角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7" name="矩形：圆角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8" name="图片占位符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61" name="矩形：圆角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62" name="图片占位符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8" name="矩形：圆角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99" name="图片占位符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8305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0" name="矩形：圆角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1" name="图片占位符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8305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2" name="矩形：圆角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3" name="图片占位符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305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7" name="文本占位符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09" name="文本占位符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0" name="文本占位符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1" name="文本占位符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2" name="文本占位符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3" name="文本占位符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4" name="文本占位符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5" name="文本占位符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6" name="文本占位符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7" name="文本占位符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8" name="文本占位符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9" name="文本占位符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cxnSp>
        <p:nvCxnSpPr>
          <p:cNvPr id="42" name="直接连接符​​(S)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EAD6AD2E-FA17-49B9-96E1-C3E02098E3F7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：圆角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7" name="矩形：圆角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8" name="图片占位符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61" name="矩形：圆角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62" name="图片占位符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8" name="矩形：圆角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99" name="图片占位符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0" name="矩形：圆角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1" name="图片占位符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2" name="矩形：圆角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3" name="图片占位符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7" name="文本占位符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09" name="文本占位符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0" name="文本占位符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1" name="文本占位符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2" name="文本占位符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3" name="文本占位符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4" name="文本占位符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5" name="文本占位符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6" name="文本占位符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7" name="文本占位符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8" name="文本占位符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9" name="文本占位符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图片占位符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6542A33-A147-43D1-A4FC-8FD822A74047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8" name="图片占位符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62" name="图片占位符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9" name="图片占位符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1" name="图片占位符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3" name="图片占位符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7" name="文本占位符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09" name="文本占位符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0" name="文本占位符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1" name="文本占位符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2" name="文本占位符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3" name="文本占位符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4" name="文本占位符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5" name="文本占位符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6" name="文本占位符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7" name="文本占位符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8" name="文本占位符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9" name="文本占位符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cxnSp>
        <p:nvCxnSpPr>
          <p:cNvPr id="41" name="直接连接符​​(S)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示文稿标题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0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在此处输入副标题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it-IT" noProof="0"/>
              <a:t>单击此处编辑母版标题样式</a:t>
            </a:r>
            <a:endParaRPr lang="zh-CN" altLang="en-US" noProof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述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图片占位符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36F75BE-84A9-4D43-8F87-A3C4D49BDA18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8" name="图片占位符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62" name="图片占位符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99" name="图片占位符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1" name="图片占位符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3" name="图片占位符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7" name="文本占位符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09" name="文本占位符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0" name="文本占位符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1" name="文本占位符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2" name="文本占位符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13" name="文本占位符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4" name="文本占位符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5" name="文本占位符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6" name="文本占位符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7" name="文本占位符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8" name="文本占位符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sp>
        <p:nvSpPr>
          <p:cNvPr id="129" name="文本占位符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it-IT" noProof="0"/>
              <a:t>单击此处编辑母版文本样式</a:t>
            </a:r>
          </a:p>
        </p:txBody>
      </p:sp>
      <p:cxnSp>
        <p:nvCxnSpPr>
          <p:cNvPr id="79" name="直接连接符​​(S)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5AE88-F36C-4574-89BB-DF190C230F18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EC5EF9-7BB0-42DD-8B00-A125FE7663F2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369D0-DF45-4BA2-8AB6-2A0A6E88D7E7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A8AFE5-FFEC-4F80-957B-0DCD28D42450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6DC650-F3A6-4BCD-9123-B40765D544D6}" type="datetime1">
              <a:rPr lang="zh-CN" altLang="en-US" noProof="0" smtClean="0"/>
              <a:t>2023/3/29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CN" altLang="it-IT" noProof="0"/>
              <a:t>单击此处编辑母版文本样式</a:t>
            </a:r>
          </a:p>
          <a:p>
            <a:pPr lvl="1" rtl="0"/>
            <a:r>
              <a:rPr lang="zh-CN" altLang="it-IT" noProof="0"/>
              <a:t>二级</a:t>
            </a:r>
          </a:p>
          <a:p>
            <a:pPr lvl="2" rtl="0"/>
            <a:r>
              <a:rPr lang="zh-CN" altLang="it-IT" noProof="0"/>
              <a:t>三级</a:t>
            </a:r>
          </a:p>
          <a:p>
            <a:pPr lvl="3" rtl="0"/>
            <a:r>
              <a:rPr lang="zh-CN" altLang="it-IT" noProof="0"/>
              <a:t>四级</a:t>
            </a:r>
          </a:p>
          <a:p>
            <a:pPr lvl="4" rtl="0"/>
            <a:r>
              <a:rPr lang="zh-CN" altLang="it-IT" noProof="0"/>
              <a:t>五级</a:t>
            </a:r>
            <a:endParaRPr lang="zh-CN" altLang="en-US" noProof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16ED579-D127-4F21-BECC-4E5CFB8F4C62}" type="datetime1">
              <a:rPr lang="zh-CN" altLang="en-US" noProof="0" smtClean="0"/>
              <a:t>2023/3/29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2C6627B-E4D5-2947-8E88-B84039729B9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668" r:id="rId36"/>
    <p:sldLayoutId id="2147483700" r:id="rId37"/>
    <p:sldLayoutId id="2147483699" r:id="rId38"/>
    <p:sldLayoutId id="2147483701" r:id="rId39"/>
    <p:sldLayoutId id="2147483702" r:id="rId4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hyperlink" Target="https://github.com/ANTONIOHU10/ProgettoSoftware2023" TargetMode="Externa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21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5622" r="1" b="11759"/>
          <a:stretch/>
        </p:blipFill>
        <p:spPr>
          <a:xfrm>
            <a:off x="1124487" y="-1"/>
            <a:ext cx="11067514" cy="6857999"/>
          </a:xfrm>
          <a:noFill/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866299"/>
            <a:ext cx="5653548" cy="714684"/>
          </a:xfrm>
        </p:spPr>
        <p:txBody>
          <a:bodyPr rtlCol="0">
            <a:normAutofit/>
          </a:bodyPr>
          <a:lstStyle/>
          <a:p>
            <a:pPr rtl="0"/>
            <a:r>
              <a:rPr lang="it-IT" altLang="zh-CN" dirty="0"/>
              <a:t>Progetto ingegneria software 2023 – Antonio hu</a:t>
            </a:r>
            <a:endParaRPr lang="zh-CN" altLang="id-ID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536" y="277017"/>
            <a:ext cx="4179376" cy="2927926"/>
          </a:xfrm>
        </p:spPr>
        <p:txBody>
          <a:bodyPr rtlCol="0" anchor="b">
            <a:normAutofit/>
          </a:bodyPr>
          <a:lstStyle/>
          <a:p>
            <a:pPr rtl="0"/>
            <a:r>
              <a:rPr lang="it-IT" altLang="zh-CN" dirty="0"/>
              <a:t>Gestore delle spese tra coinquilini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免费 作物在黑暗中使用笔记本电脑的面目全非的人 素材图片">
            <a:extLst>
              <a:ext uri="{FF2B5EF4-FFF2-40B4-BE49-F238E27FC236}">
                <a16:creationId xmlns:a16="http://schemas.microsoft.com/office/drawing/2014/main" id="{F8963977-E750-957E-0D74-1C6A71ABED4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 r="1" b="4696"/>
          <a:stretch/>
        </p:blipFill>
        <p:spPr bwMode="auto">
          <a:xfrm>
            <a:off x="1124487" y="-1"/>
            <a:ext cx="11067514" cy="6857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0559A675-6DA2-9E9C-AD2D-525B7A6327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6"/>
            <a:ext cx="4179375" cy="356462"/>
          </a:xfrm>
        </p:spPr>
        <p:txBody>
          <a:bodyPr/>
          <a:lstStyle/>
          <a:p>
            <a:r>
              <a:rPr lang="en-US" dirty="0"/>
              <a:t>Le istruzioni da eserguire</a:t>
            </a:r>
          </a:p>
        </p:txBody>
      </p:sp>
      <p:sp>
        <p:nvSpPr>
          <p:cNvPr id="2057" name="Title 3">
            <a:extLst>
              <a:ext uri="{FF2B5EF4-FFF2-40B4-BE49-F238E27FC236}">
                <a16:creationId xmlns:a16="http://schemas.microsoft.com/office/drawing/2014/main" id="{88170AE3-1511-08FC-AADE-46B4D507B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9182583" cy="2387600"/>
          </a:xfrm>
        </p:spPr>
        <p:txBody>
          <a:bodyPr/>
          <a:lstStyle/>
          <a:p>
            <a:r>
              <a:rPr lang="en-US" dirty="0"/>
              <a:t>Esecuzione pacchetto jar</a:t>
            </a:r>
          </a:p>
        </p:txBody>
      </p:sp>
      <p:sp>
        <p:nvSpPr>
          <p:cNvPr id="3" name="标题 2" hidden="1">
            <a:extLst>
              <a:ext uri="{FF2B5EF4-FFF2-40B4-BE49-F238E27FC236}">
                <a16:creationId xmlns:a16="http://schemas.microsoft.com/office/drawing/2014/main" id="{FD439DD0-579B-4A38-94AC-4A7CC453CC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1100"/>
              <a:t>幻灯片标题 </a:t>
            </a:r>
            <a:r>
              <a:rPr lang="en-US" altLang="zh-CN" sz="110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02199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27" descr="在办公室工作到深夜的女士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altLang="zh-CN" dirty="0"/>
              <a:t>istruzioni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6641892" cy="738423"/>
          </a:xfrm>
        </p:spPr>
        <p:txBody>
          <a:bodyPr rtlCol="0"/>
          <a:lstStyle/>
          <a:p>
            <a:pPr rtl="0"/>
            <a:r>
              <a:rPr lang="it-IT" altLang="zh-CN" dirty="0"/>
              <a:t>Pagina GitHub: </a:t>
            </a:r>
            <a:r>
              <a:rPr lang="it-IT" altLang="zh-CN" dirty="0">
                <a:hlinkClick r:id="rId5"/>
              </a:rPr>
              <a:t>https://github.com/ANTONIOHU10/ProgettoSoftware2023</a:t>
            </a:r>
            <a:endParaRPr lang="it-IT" altLang="zh-CN" dirty="0"/>
          </a:p>
          <a:p>
            <a:pPr rtl="0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AD16FF-D4FD-9D3A-9929-2C548FF2F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580" y="2245489"/>
            <a:ext cx="9836505" cy="44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免费 / r / wallstreetbets, bb, fintech 的 免费素材图片 素材图片">
            <a:extLst>
              <a:ext uri="{FF2B5EF4-FFF2-40B4-BE49-F238E27FC236}">
                <a16:creationId xmlns:a16="http://schemas.microsoft.com/office/drawing/2014/main" id="{675008DC-E866-C970-F200-F12E675B1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4454" b="-2"/>
          <a:stretch/>
        </p:blipFill>
        <p:spPr bwMode="auto">
          <a:xfrm>
            <a:off x="6993359" y="1"/>
            <a:ext cx="5198641" cy="685800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E67F03E-63AC-026B-EEE0-EDD542BE3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it-IT" dirty="0"/>
              <a:t>Server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D100EF-73B6-8338-DD21-48FC1CB0B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7657" y="1509423"/>
            <a:ext cx="5198641" cy="4849283"/>
          </a:xfrm>
        </p:spPr>
        <p:txBody>
          <a:bodyPr anchor="t">
            <a:normAutofit/>
          </a:bodyPr>
          <a:lstStyle/>
          <a:p>
            <a:r>
              <a:rPr lang="it-IT" dirty="0"/>
              <a:t>Server:</a:t>
            </a:r>
          </a:p>
          <a:p>
            <a:r>
              <a:rPr lang="it-IT" dirty="0"/>
              <a:t>From root E:-&gt; E:\ingegneria_software_progetto_finale\ProgettoSoftware2023\out\artifacts\Server_jar</a:t>
            </a:r>
          </a:p>
          <a:p>
            <a:endParaRPr lang="it-IT" dirty="0"/>
          </a:p>
          <a:p>
            <a:r>
              <a:rPr lang="it-IT" dirty="0"/>
              <a:t>path del pacchetto jar</a:t>
            </a:r>
          </a:p>
          <a:p>
            <a:endParaRPr lang="it-IT" dirty="0"/>
          </a:p>
          <a:p>
            <a:r>
              <a:rPr lang="it-IT" dirty="0"/>
              <a:t>poi per esecuzione:</a:t>
            </a:r>
          </a:p>
          <a:p>
            <a:endParaRPr lang="it-IT" dirty="0"/>
          </a:p>
          <a:p>
            <a:r>
              <a:rPr lang="it-IT" dirty="0"/>
              <a:t>java -jar Server.jar</a:t>
            </a:r>
          </a:p>
        </p:txBody>
      </p:sp>
    </p:spTree>
    <p:extLst>
      <p:ext uri="{BB962C8B-B14F-4D97-AF65-F5344CB8AC3E}">
        <p14:creationId xmlns:p14="http://schemas.microsoft.com/office/powerpoint/2010/main" val="401615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55B2A5-0C29-95D1-96B9-33FDAAC2B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client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40A651-E65F-401F-C9BD-9B669FEB48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7657" y="1507066"/>
            <a:ext cx="5198641" cy="4849283"/>
          </a:xfrm>
        </p:spPr>
        <p:txBody>
          <a:bodyPr/>
          <a:lstStyle/>
          <a:p>
            <a:r>
              <a:rPr lang="it-IT" dirty="0"/>
              <a:t>Client:</a:t>
            </a:r>
          </a:p>
          <a:p>
            <a:r>
              <a:rPr lang="it-IT" dirty="0"/>
              <a:t>From root E:-&gt; cd E:\ingegneria_software_progetto_finale\ProgettoSoftware2023\out\artifacts\Client_jar</a:t>
            </a:r>
          </a:p>
          <a:p>
            <a:endParaRPr lang="it-IT" dirty="0"/>
          </a:p>
          <a:p>
            <a:r>
              <a:rPr lang="it-IT" dirty="0"/>
              <a:t>path del pacchetto jar</a:t>
            </a:r>
          </a:p>
          <a:p>
            <a:endParaRPr lang="it-IT" dirty="0"/>
          </a:p>
          <a:p>
            <a:r>
              <a:rPr lang="it-IT" dirty="0"/>
              <a:t>poi per esecuzione:</a:t>
            </a:r>
          </a:p>
          <a:p>
            <a:endParaRPr lang="it-IT" dirty="0"/>
          </a:p>
          <a:p>
            <a:r>
              <a:rPr lang="it-IT" dirty="0"/>
              <a:t>java --module-path "E:\javaFX\javafx-sdk-19.0.2.1\lib" --add-modules javafx.controls,javafx.fxml -jar Client.jar</a:t>
            </a:r>
          </a:p>
        </p:txBody>
      </p:sp>
      <p:pic>
        <p:nvPicPr>
          <p:cNvPr id="5122" name="Picture 2" descr="免费 / r / wallstreetbets, bb, fintech 的 免费素材图片 素材图片">
            <a:extLst>
              <a:ext uri="{FF2B5EF4-FFF2-40B4-BE49-F238E27FC236}">
                <a16:creationId xmlns:a16="http://schemas.microsoft.com/office/drawing/2014/main" id="{0F04CCD3-9475-926D-44B2-8FF7EF11A5E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r="2473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05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8797" y="-161631"/>
            <a:ext cx="5198641" cy="1002552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it-IT" altLang="zh-CN" dirty="0"/>
              <a:t>caratteristiche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840921"/>
            <a:ext cx="4890578" cy="4849283"/>
          </a:xfrm>
        </p:spPr>
        <p:txBody>
          <a:bodyPr rtlCol="0" anchor="t">
            <a:no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it-IT" altLang="zh-CN" sz="1400" dirty="0"/>
              <a:t>Connessione Client - Server: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t-IT" altLang="zh-CN" sz="1400" dirty="0"/>
              <a:t>Il progetto consiste in un sistema distribuito per la gestione delle spese di un appartamento abitato da più coinquilini. Il sistema è composto da un Server e da Client, e utilizza una connessione Socket per permettere agli utenti di interagire con il Server.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it-IT" altLang="zh-CN" sz="1400" dirty="0"/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it-IT" altLang="zh-CN" sz="1400" dirty="0"/>
              <a:t>Funzionalità: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t-IT" altLang="zh-CN" sz="1400" dirty="0"/>
              <a:t>L'applicazione offre una serie di funzionalità per la gestione delle spese, come la possibilità di inserire una spesa con l'importo, la data e la descrizione, di visualizzare tutti i coinquilini in una tabella, di pagare una spesa inserendo il codice della spesa, di consultare la lista delle spese da pagare, delle spese pagate e la tabella del bilancio.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it-IT" altLang="zh-CN" sz="1400" dirty="0"/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it-IT" altLang="zh-CN" sz="1400" dirty="0"/>
              <a:t>Autenticazione: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t-IT" altLang="zh-CN" sz="1400" dirty="0"/>
              <a:t>Il sistema prevede anche un sistema di autenticazione, che richiede il login degli utenti e permette di distinguere tra utenti Admin e User. Gli utenti Admin hanno accesso a ulteriori funzionalità rispetto agli utenti User, come la possibilità di cancellare tutte le informazioni degli utenti e delle spese.</a:t>
            </a:r>
          </a:p>
        </p:txBody>
      </p:sp>
      <p:pic>
        <p:nvPicPr>
          <p:cNvPr id="6146" name="Picture 2" descr="免费 在木桌上的当代电脑显示器 素材图片">
            <a:extLst>
              <a:ext uri="{FF2B5EF4-FFF2-40B4-BE49-F238E27FC236}">
                <a16:creationId xmlns:a16="http://schemas.microsoft.com/office/drawing/2014/main" id="{24FECEE4-9AB6-513C-C125-7E12F770BBB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" b="597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altLang="zh-CN" noProof="1"/>
              <a:t>riepilogo</a:t>
            </a:r>
            <a:endParaRPr lang="zh-CN" altLang="en-US" noProof="1"/>
          </a:p>
        </p:txBody>
      </p:sp>
      <p:pic>
        <p:nvPicPr>
          <p:cNvPr id="82" name="图片占位符 81" descr="图标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84" name="图片占位符 83" descr="图标&#10;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95" name="图片占位符 94" descr="图标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117" name="图片占位符 116" descr="图标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19" name="图片占位符 118" descr="图标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21" name="图片占位符 120" descr="图标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14" b="214"/>
          <a:stretch>
            <a:fillRect/>
          </a:stretch>
        </p:blipFill>
        <p:spPr/>
      </p:pic>
      <p:sp>
        <p:nvSpPr>
          <p:cNvPr id="267" name="文本占位符 266">
            <a:extLst>
              <a:ext uri="{FF2B5EF4-FFF2-40B4-BE49-F238E27FC236}">
                <a16:creationId xmlns:a16="http://schemas.microsoft.com/office/drawing/2014/main" id="{A694244C-EAE8-E84A-9A3B-8D12C1A547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it-IT" altLang="zh-CN" noProof="1"/>
              <a:t>Conessione Server Client tramite socket con porta 8080</a:t>
            </a:r>
            <a:endParaRPr lang="zh-CN" altLang="en-US" noProof="1"/>
          </a:p>
        </p:txBody>
      </p:sp>
      <p:sp>
        <p:nvSpPr>
          <p:cNvPr id="250" name="文本占位符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 rtlCol="0"/>
          <a:lstStyle/>
          <a:p>
            <a:pPr rtl="0"/>
            <a:r>
              <a:rPr lang="it-IT" altLang="zh-CN" noProof="1"/>
              <a:t>Sistema distribuito</a:t>
            </a:r>
            <a:endParaRPr lang="zh-CN" altLang="en-US" noProof="1"/>
          </a:p>
        </p:txBody>
      </p:sp>
      <p:sp>
        <p:nvSpPr>
          <p:cNvPr id="293" name="文本占位符 292">
            <a:extLst>
              <a:ext uri="{FF2B5EF4-FFF2-40B4-BE49-F238E27FC236}">
                <a16:creationId xmlns:a16="http://schemas.microsoft.com/office/drawing/2014/main" id="{95FAB652-3154-9344-A0FB-A255D42D5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it-IT" altLang="zh-CN" noProof="1"/>
              <a:t>Login/ register, Admin/ User</a:t>
            </a:r>
            <a:endParaRPr lang="zh-CN" altLang="en-US" noProof="1"/>
          </a:p>
        </p:txBody>
      </p:sp>
      <p:sp>
        <p:nvSpPr>
          <p:cNvPr id="294" name="文本占位符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 rtlCol="0"/>
          <a:lstStyle/>
          <a:p>
            <a:pPr rtl="0"/>
            <a:r>
              <a:rPr lang="en-US" altLang="zh-CN" noProof="1"/>
              <a:t>Autenticazione degli utenti</a:t>
            </a:r>
            <a:endParaRPr lang="zh-CN" altLang="en-US" noProof="1"/>
          </a:p>
        </p:txBody>
      </p:sp>
      <p:sp>
        <p:nvSpPr>
          <p:cNvPr id="295" name="文本占位符 294">
            <a:extLst>
              <a:ext uri="{FF2B5EF4-FFF2-40B4-BE49-F238E27FC236}">
                <a16:creationId xmlns:a16="http://schemas.microsoft.com/office/drawing/2014/main" id="{2A38F4C8-B925-E44A-8AEB-4EA4469EA6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it-IT" altLang="zh-CN" noProof="1"/>
              <a:t>Utilizzo di Scenebuidler + documenti CSS per customizzare lo stile</a:t>
            </a:r>
            <a:endParaRPr lang="zh-CN" altLang="en-US" noProof="1"/>
          </a:p>
        </p:txBody>
      </p:sp>
      <p:sp>
        <p:nvSpPr>
          <p:cNvPr id="296" name="文本占位符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/>
          <a:lstStyle/>
          <a:p>
            <a:pPr rtl="0"/>
            <a:r>
              <a:rPr lang="en-US" altLang="zh-CN" noProof="1"/>
              <a:t>Interfaccia grafica- javafx</a:t>
            </a:r>
            <a:endParaRPr lang="zh-CN" altLang="en-US" noProof="1"/>
          </a:p>
        </p:txBody>
      </p:sp>
      <p:sp>
        <p:nvSpPr>
          <p:cNvPr id="299" name="文本占位符 298">
            <a:extLst>
              <a:ext uri="{FF2B5EF4-FFF2-40B4-BE49-F238E27FC236}">
                <a16:creationId xmlns:a16="http://schemas.microsoft.com/office/drawing/2014/main" id="{BA9886D9-B6B7-5D49-AEB9-AFC0BB9CD9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it-IT" altLang="zh-CN" noProof="1"/>
              <a:t>Utilizzo librerie e driver di Database per la connessione</a:t>
            </a:r>
            <a:endParaRPr lang="zh-CN" altLang="en-US" noProof="1"/>
          </a:p>
        </p:txBody>
      </p:sp>
      <p:sp>
        <p:nvSpPr>
          <p:cNvPr id="300" name="文本占位符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 rtlCol="0"/>
          <a:lstStyle/>
          <a:p>
            <a:pPr rtl="0"/>
            <a:r>
              <a:rPr lang="en-US" altLang="zh-CN" noProof="1"/>
              <a:t>Database mysql</a:t>
            </a:r>
            <a:endParaRPr lang="zh-CN" altLang="en-US" noProof="1"/>
          </a:p>
        </p:txBody>
      </p:sp>
      <p:sp>
        <p:nvSpPr>
          <p:cNvPr id="301" name="文本占位符 300">
            <a:extLst>
              <a:ext uri="{FF2B5EF4-FFF2-40B4-BE49-F238E27FC236}">
                <a16:creationId xmlns:a16="http://schemas.microsoft.com/office/drawing/2014/main" id="{5E5FEC2A-D114-234A-993E-D136899FE1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it-IT" altLang="zh-CN" noProof="1"/>
              <a:t>Le diverse parti dell'applicazione sono separate e indipendenti l'una dall'altra.</a:t>
            </a:r>
            <a:endParaRPr lang="zh-CN" altLang="en-US" noProof="1"/>
          </a:p>
        </p:txBody>
      </p:sp>
      <p:sp>
        <p:nvSpPr>
          <p:cNvPr id="302" name="文本占位符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 rtlCol="0"/>
          <a:lstStyle/>
          <a:p>
            <a:pPr rtl="0"/>
            <a:r>
              <a:rPr lang="en-US" altLang="zh-CN" noProof="1"/>
              <a:t>Design pattern mvc</a:t>
            </a:r>
            <a:endParaRPr lang="zh-CN" altLang="en-US" noProof="1"/>
          </a:p>
        </p:txBody>
      </p:sp>
      <p:sp>
        <p:nvSpPr>
          <p:cNvPr id="303" name="文本占位符 302">
            <a:extLst>
              <a:ext uri="{FF2B5EF4-FFF2-40B4-BE49-F238E27FC236}">
                <a16:creationId xmlns:a16="http://schemas.microsoft.com/office/drawing/2014/main" id="{297E64BC-E4C5-384E-A885-311532A07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it-IT" altLang="zh-CN" noProof="1"/>
              <a:t>Tutti i metodi principali vengono testati</a:t>
            </a:r>
            <a:endParaRPr lang="zh-CN" altLang="en-US" noProof="1"/>
          </a:p>
        </p:txBody>
      </p:sp>
      <p:sp>
        <p:nvSpPr>
          <p:cNvPr id="304" name="文本占位符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 rtlCol="0"/>
          <a:lstStyle/>
          <a:p>
            <a:pPr rtl="0"/>
            <a:r>
              <a:rPr lang="en-US" altLang="zh-CN" noProof="1"/>
              <a:t>Test - junit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altLang="zh-CN" dirty="0"/>
              <a:t>introduzione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altLang="zh-CN" sz="1800"/>
              <a:t>L'obiettivo principale dell'applicazione è quello di semplificare la gestione delle spese di un appartamento con più coinquilini, fornendo una piattaforma centralizzata per l'inserimento e la ripartizione delle spese. Grazie al sistema distribuito, ogni coinquilino può utilizzare il proprio client per inserire le spese sostenute e la loro ripartizione, e per visualizzare il saldo corrente.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altLang="zh-CN" sz="1800"/>
              <a:t>Le principali caratteristiche: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800"/>
              <a:t>Utilizzo design pattern MVC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800"/>
              <a:t>Utilizzo di database 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800"/>
              <a:t>Autenticazione degli utenti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altLang="zh-CN" sz="1800"/>
              <a:t>Ruoli degli utenti: Admin e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800"/>
              <a:t>Connessione Client – Server in modo distribuito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800"/>
              <a:t>Realizzazione interfaccia grafica tramite JavaFX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altLang="zh-CN" sz="1800"/>
              <a:t>Junit 5 </a:t>
            </a:r>
            <a:endParaRPr lang="zh-CN" altLang="en-US" sz="180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5" descr="审阅平面布置图的人员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it-IT" altLang="zh-CN" dirty="0">
                <a:solidFill>
                  <a:schemeClr val="bg1"/>
                </a:solidFill>
              </a:rPr>
              <a:t>Diagramma uml</a:t>
            </a:r>
            <a:endParaRPr lang="zh-CN" altLang="id-ID" dirty="0">
              <a:solidFill>
                <a:schemeClr val="bg1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9714272" cy="2387600"/>
          </a:xfrm>
        </p:spPr>
        <p:txBody>
          <a:bodyPr rtlCol="0">
            <a:normAutofit/>
          </a:bodyPr>
          <a:lstStyle/>
          <a:p>
            <a:pPr rtl="0"/>
            <a:r>
              <a:rPr lang="it-IT" altLang="zh-CN" dirty="0">
                <a:solidFill>
                  <a:schemeClr val="bg1"/>
                </a:solidFill>
              </a:rPr>
              <a:t>Model - view  - controller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en-US" altLang="zh-CN" dirty="0"/>
              <a:t>Il </a:t>
            </a:r>
            <a:r>
              <a:rPr lang="it-IT" altLang="zh-CN" dirty="0"/>
              <a:t>pacchetto</a:t>
            </a:r>
            <a:r>
              <a:rPr lang="en-US" altLang="zh-CN" dirty="0"/>
              <a:t> Controller: contiene le classi principali destinati per </a:t>
            </a:r>
            <a:r>
              <a:rPr lang="en-US" altLang="zh-CN" noProof="1"/>
              <a:t>modificare</a:t>
            </a:r>
            <a:r>
              <a:rPr lang="en-US" altLang="zh-CN" dirty="0"/>
              <a:t> ed ottenere I dati dal database MySQL + </a:t>
            </a:r>
            <a:r>
              <a:rPr lang="it-IT" altLang="zh-CN" dirty="0"/>
              <a:t>interazione</a:t>
            </a:r>
            <a:r>
              <a:rPr lang="en-US" altLang="zh-CN" dirty="0"/>
              <a:t> con gli utenti tramite </a:t>
            </a:r>
            <a:r>
              <a:rPr lang="it-IT" altLang="zh-CN" noProof="1"/>
              <a:t>l’interfaccia</a:t>
            </a:r>
            <a:r>
              <a:rPr lang="en-US" altLang="zh-CN" dirty="0"/>
              <a:t> </a:t>
            </a:r>
            <a:r>
              <a:rPr lang="it-IT" altLang="zh-CN" dirty="0"/>
              <a:t>grafica</a:t>
            </a:r>
          </a:p>
          <a:p>
            <a:pPr marL="0" indent="0">
              <a:buNone/>
            </a:pPr>
            <a:r>
              <a:rPr lang="en-US" altLang="zh-CN" dirty="0"/>
              <a:t>Il pacchetto Model: </a:t>
            </a:r>
            <a:r>
              <a:rPr lang="it-IT" altLang="zh-CN" dirty="0"/>
              <a:t>contiene</a:t>
            </a:r>
            <a:r>
              <a:rPr lang="en-US" altLang="zh-CN" dirty="0"/>
              <a:t> le classi [expense] e [balance] da inizializzare ed utilizzare</a:t>
            </a:r>
          </a:p>
          <a:p>
            <a:pPr marL="0" indent="0">
              <a:buNone/>
            </a:pPr>
            <a:r>
              <a:rPr lang="en-US" altLang="zh-CN" dirty="0"/>
              <a:t>Il pacchetto View: contiene I file FXML ed alcuni controller che contengono I metodi da invocare tramite l’interfaccia grafica</a:t>
            </a:r>
          </a:p>
          <a:p>
            <a:pPr marL="0" indent="0" rtl="0">
              <a:buNone/>
            </a:pPr>
            <a:endParaRPr lang="en-US" altLang="zh-CN" dirty="0"/>
          </a:p>
        </p:txBody>
      </p:sp>
      <p:sp>
        <p:nvSpPr>
          <p:cNvPr id="21" name="标题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altLang="zh-CN" dirty="0"/>
              <a:t>MVC</a:t>
            </a:r>
            <a:endParaRPr lang="zh-CN" altLang="en-US" dirty="0"/>
          </a:p>
        </p:txBody>
      </p:sp>
      <p:pic>
        <p:nvPicPr>
          <p:cNvPr id="1030" name="Picture 6" descr="免费 價錢, 印刷的, 商業 的 免费素材图片 素材图片">
            <a:extLst>
              <a:ext uri="{FF2B5EF4-FFF2-40B4-BE49-F238E27FC236}">
                <a16:creationId xmlns:a16="http://schemas.microsoft.com/office/drawing/2014/main" id="{16E58C0F-69E4-D4A8-7663-9290ED6A3BF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4" b="2630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形用户界面, 图示&#10;&#10;中度可信度">
            <a:extLst>
              <a:ext uri="{FF2B5EF4-FFF2-40B4-BE49-F238E27FC236}">
                <a16:creationId xmlns:a16="http://schemas.microsoft.com/office/drawing/2014/main" id="{D96412F6-4253-5DBB-BEA7-92585B6B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4" y="0"/>
            <a:ext cx="1051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6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altLang="zh-CN" dirty="0"/>
              <a:t>Database</a:t>
            </a:r>
            <a:r>
              <a:rPr lang="zh-CN" altLang="it-IT" dirty="0"/>
              <a:t> </a:t>
            </a:r>
            <a:r>
              <a:rPr lang="it-IT" altLang="zh-CN" dirty="0"/>
              <a:t>MySQL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15FCB-0039-EF4F-AFE0-33905D919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5"/>
            <a:ext cx="4693727" cy="1631576"/>
          </a:xfrm>
        </p:spPr>
        <p:txBody>
          <a:bodyPr rtlCol="0"/>
          <a:lstStyle/>
          <a:p>
            <a:pPr rtl="0"/>
            <a:r>
              <a:rPr lang="en-US" altLang="zh-CN" dirty="0"/>
              <a:t>Tavola “balance”=&gt; il bilancio di ogni utente</a:t>
            </a:r>
          </a:p>
          <a:p>
            <a:pPr rtl="0"/>
            <a:r>
              <a:rPr lang="en-US" altLang="zh-CN" dirty="0"/>
              <a:t>Tavola “expense”=&gt;salavare le single spese</a:t>
            </a:r>
          </a:p>
          <a:p>
            <a:pPr rtl="0"/>
            <a:r>
              <a:rPr lang="en-US" altLang="zh-CN" dirty="0"/>
              <a:t>Tavola “users”=&gt; salvare username e password degli utenti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5"/>
            <a:ext cx="4693727" cy="1631576"/>
          </a:xfrm>
        </p:spPr>
        <p:txBody>
          <a:bodyPr rtlCol="0"/>
          <a:lstStyle/>
          <a:p>
            <a:pPr rtl="0"/>
            <a:r>
              <a:rPr lang="en-US" altLang="zh-CN" dirty="0"/>
              <a:t>Come tavola precedente ha le stesse tavole per simulare il corretto funzionamento durante il test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0150DF7-4A8B-444C-8CA1-24A9B9191B8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lnSpcReduction="10000"/>
          </a:bodyPr>
          <a:lstStyle/>
          <a:p>
            <a:pPr lvl="0" rtl="0"/>
            <a:r>
              <a:rPr lang="it-IT" altLang="zh-CN" dirty="0"/>
              <a:t>Tavola per il funzionamento corretto</a:t>
            </a:r>
            <a:r>
              <a:rPr lang="zh-CN" altLang="en-US" dirty="0"/>
              <a:t>​​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9218E33-9E8A-D249-93A7-9EDFE3BEA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6525" y="1075870"/>
            <a:ext cx="4695165" cy="823912"/>
          </a:xfrm>
        </p:spPr>
        <p:txBody>
          <a:bodyPr rtlCol="0"/>
          <a:lstStyle/>
          <a:p>
            <a:pPr lvl="0" rtl="0"/>
            <a:r>
              <a:rPr lang="it-IT" altLang="zh-CN" dirty="0"/>
              <a:t>Tavola per testare i metodi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AD1C2A-0D67-7DD0-2B70-A26C9A3F4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027" y="103080"/>
            <a:ext cx="2330037" cy="13656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FC2238-90D9-7A33-2C3F-35FDA465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224" y="4000574"/>
            <a:ext cx="4258351" cy="26600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89D06-3BED-ACFC-E010-D255552A1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505" y="3922332"/>
            <a:ext cx="5173118" cy="27382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FAC73EEB-E896-601B-02A6-34D993983827}"/>
                  </a:ext>
                </a:extLst>
              </p14:cNvPr>
              <p14:cNvContentPartPr/>
              <p14:nvPr/>
            </p14:nvContentPartPr>
            <p14:xfrm>
              <a:off x="6393000" y="3774276"/>
              <a:ext cx="360" cy="2738284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FAC73EEB-E896-601B-02A6-34D9939838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4360" y="3765277"/>
                <a:ext cx="18000" cy="275592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A9956C0-91AC-38D5-4A2F-C3D4B8507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1064" y="135221"/>
            <a:ext cx="2596124" cy="12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0FD516F-3554-19DE-5706-AB01D682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4" y="262757"/>
            <a:ext cx="1843724" cy="2302643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8CADE75-D501-8B61-ABA3-210B37CFB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1877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it-IT" sz="3100"/>
              <a:t>Autenticazione degli utenti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F5D87C-FEFC-C6B2-2E6D-2ABD4AC89E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/>
          <a:lstStyle/>
          <a:p>
            <a:r>
              <a:rPr lang="en-US" dirty="0"/>
              <a:t>L’applicazione permette agli utenti di registrarsi con le credenziali, e queste informazioni vengono salvate in database nella tavola “users”.</a:t>
            </a:r>
          </a:p>
          <a:p>
            <a:r>
              <a:rPr lang="en-US" dirty="0"/>
              <a:t>LOGIN:</a:t>
            </a:r>
          </a:p>
          <a:p>
            <a:r>
              <a:rPr lang="en-US" dirty="0"/>
              <a:t>	II Sistema verifica se le credenziali inserite sono corrette e notifica all’utente se l’operazione di login è venuto con successo.</a:t>
            </a:r>
          </a:p>
          <a:p>
            <a:r>
              <a:rPr lang="en-US" dirty="0"/>
              <a:t>REGISTER:</a:t>
            </a:r>
          </a:p>
          <a:p>
            <a:r>
              <a:rPr lang="en-US" dirty="0"/>
              <a:t>	il Sistema verifica se il nome utente “username”esiste già nella tavola “users”</a:t>
            </a:r>
          </a:p>
          <a:p>
            <a:r>
              <a:rPr lang="en-US" dirty="0"/>
              <a:t>	Inoltre ogni utente può scegliere il suo ruolo “Admin” o“User”.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C7310C-2EAA-5E28-FAA8-D27C5BE0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6" y="2692167"/>
            <a:ext cx="3175364" cy="23026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1E04F89-73B1-3F1D-386F-1CB746E7C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844" y="261534"/>
            <a:ext cx="2886908" cy="2303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B48AA2-F4FC-BE36-5594-03B43634D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7" y="5121577"/>
            <a:ext cx="2886908" cy="16726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FB1791D-C702-1019-63D0-8AA19B8C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613" y="5184464"/>
            <a:ext cx="3063544" cy="152499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F4BDB4E-C8FF-4139-4FAF-8D6F8820F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501" y="5184464"/>
            <a:ext cx="3063540" cy="15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2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2EC9B882-43C4-2743-CD3A-32B1E9105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6017" b="26229"/>
          <a:stretch/>
        </p:blipFill>
        <p:spPr>
          <a:xfrm>
            <a:off x="20" y="3482977"/>
            <a:ext cx="10667980" cy="3375025"/>
          </a:xfrm>
          <a:noFill/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80658D66-6F9E-2BED-251E-E3A6CBFC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6587" y="546631"/>
            <a:ext cx="2872989" cy="239288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5A908C1-05DD-C6BA-DB72-8CE7BDD2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950676"/>
          </a:xfrm>
        </p:spPr>
        <p:txBody>
          <a:bodyPr anchor="ctr">
            <a:normAutofit/>
          </a:bodyPr>
          <a:lstStyle/>
          <a:p>
            <a:r>
              <a:rPr lang="it-IT" sz="4400" dirty="0"/>
              <a:t>connessione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A4D4E9F-A2B3-3BFE-D773-1091D04D728D}"/>
              </a:ext>
            </a:extLst>
          </p:cNvPr>
          <p:cNvSpPr txBox="1">
            <a:spLocks/>
          </p:cNvSpPr>
          <p:nvPr/>
        </p:nvSpPr>
        <p:spPr>
          <a:xfrm>
            <a:off x="109654" y="1529183"/>
            <a:ext cx="4890578" cy="1759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Microsoft JhengHei UI Light" panose="020B0304030504040204" pitchFamily="34" charset="-120"/>
              </a:rPr>
              <a:t>Se durante la connessione il Server è offline, il Sistema notifica l’utente e chiede all’utente di riprovare più tardi</a:t>
            </a:r>
          </a:p>
        </p:txBody>
      </p:sp>
    </p:spTree>
    <p:extLst>
      <p:ext uri="{BB962C8B-B14F-4D97-AF65-F5344CB8AC3E}">
        <p14:creationId xmlns:p14="http://schemas.microsoft.com/office/powerpoint/2010/main" val="1518994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F622A14-8640-3F60-974C-DA2A457E33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1" b="857"/>
          <a:stretch/>
        </p:blipFill>
        <p:spPr>
          <a:xfrm>
            <a:off x="1124487" y="-1"/>
            <a:ext cx="11067514" cy="6857999"/>
          </a:xfrm>
          <a:noFill/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801C45C-DE0E-7F4F-F392-B797F0E6882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34359" y="1546527"/>
            <a:ext cx="9543514" cy="998857"/>
          </a:xfrm>
        </p:spPr>
        <p:txBody>
          <a:bodyPr>
            <a:normAutofit/>
          </a:bodyPr>
          <a:lstStyle/>
          <a:p>
            <a:r>
              <a:rPr lang="en-US" dirty="0"/>
              <a:t>Tutti I metodi principali vengono </a:t>
            </a:r>
            <a:r>
              <a:rPr lang="en-US" dirty="0" err="1"/>
              <a:t>testati</a:t>
            </a:r>
            <a:r>
              <a:rPr lang="en-US" dirty="0"/>
              <a:t> 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A69074E-D3E7-438F-C417-A800EB4C5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162" y="424829"/>
            <a:ext cx="4888375" cy="1110124"/>
          </a:xfrm>
        </p:spPr>
        <p:txBody>
          <a:bodyPr anchor="b">
            <a:normAutofit/>
          </a:bodyPr>
          <a:lstStyle/>
          <a:p>
            <a:r>
              <a:rPr lang="it-IT" dirty="0"/>
              <a:t>Test – junit 5</a:t>
            </a:r>
          </a:p>
        </p:txBody>
      </p:sp>
    </p:spTree>
    <p:extLst>
      <p:ext uri="{BB962C8B-B14F-4D97-AF65-F5344CB8AC3E}">
        <p14:creationId xmlns:p14="http://schemas.microsoft.com/office/powerpoint/2010/main" val="191672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69875_TF44450328.potx" id="{A766A821-4A20-4188-A0C2-72FA600E0397}" vid="{AF397009-B018-4E3C-8BDB-D9EAFF64176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tf44450328_win32</Template>
  <TotalTime>314</TotalTime>
  <Words>725</Words>
  <Application>Microsoft Office PowerPoint</Application>
  <PresentationFormat>宽屏</PresentationFormat>
  <Paragraphs>90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Microsoft JhengHei UI Light</vt:lpstr>
      <vt:lpstr>Microsoft YaHei UI</vt:lpstr>
      <vt:lpstr>Microsoft YaHei UI Light</vt:lpstr>
      <vt:lpstr>Arial</vt:lpstr>
      <vt:lpstr>Courier New</vt:lpstr>
      <vt:lpstr>Sagona ExtraLight</vt:lpstr>
      <vt:lpstr>Speak Pro</vt:lpstr>
      <vt:lpstr>Office 主题</vt:lpstr>
      <vt:lpstr>Gestore delle spese tra coinquilini</vt:lpstr>
      <vt:lpstr>introduzione</vt:lpstr>
      <vt:lpstr>Model - view  - controller</vt:lpstr>
      <vt:lpstr>MVC</vt:lpstr>
      <vt:lpstr>PowerPoint 演示文稿</vt:lpstr>
      <vt:lpstr>Database MySQL</vt:lpstr>
      <vt:lpstr>Autenticazione degli utenti</vt:lpstr>
      <vt:lpstr>connessione</vt:lpstr>
      <vt:lpstr>Test – junit 5</vt:lpstr>
      <vt:lpstr>Esecuzione pacchetto jar</vt:lpstr>
      <vt:lpstr>istruzioni</vt:lpstr>
      <vt:lpstr>Server</vt:lpstr>
      <vt:lpstr>client</vt:lpstr>
      <vt:lpstr>caratteristiche</vt:lpstr>
      <vt:lpstr>riepilogo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Gestore delle spese tra coinquilini</dc:title>
  <dc:creator>Antonio Hu</dc:creator>
  <cp:lastModifiedBy>Antonio Hu</cp:lastModifiedBy>
  <cp:revision>11</cp:revision>
  <dcterms:created xsi:type="dcterms:W3CDTF">2023-03-29T16:14:16Z</dcterms:created>
  <dcterms:modified xsi:type="dcterms:W3CDTF">2023-03-29T21:32:42Z</dcterms:modified>
</cp:coreProperties>
</file>